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9"/>
  </p:notesMasterIdLst>
  <p:handoutMasterIdLst>
    <p:handoutMasterId r:id="rId10"/>
  </p:handoutMasterIdLst>
  <p:sldIdLst>
    <p:sldId id="256" r:id="rId2"/>
    <p:sldId id="280" r:id="rId3"/>
    <p:sldId id="281" r:id="rId4"/>
    <p:sldId id="282" r:id="rId5"/>
    <p:sldId id="283" r:id="rId6"/>
    <p:sldId id="284" r:id="rId7"/>
    <p:sldId id="276" r:id="rId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73" d="100"/>
          <a:sy n="73" d="100"/>
        </p:scale>
        <p:origin x="-1074" y="-102"/>
      </p:cViewPr>
      <p:guideLst>
        <p:guide orient="horz" pos="2160"/>
        <p:guide pos="2880"/>
      </p:guideLst>
    </p:cSldViewPr>
  </p:slideViewPr>
  <p:outlineViewPr>
    <p:cViewPr>
      <p:scale>
        <a:sx n="33" d="100"/>
        <a:sy n="33" d="100"/>
      </p:scale>
      <p:origin x="0" y="12486"/>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21E3C86D-D43C-484A-8EC2-7724D30C0D96}" type="datetimeFigureOut">
              <a:rPr lang="en-US" smtClean="0"/>
              <a:pPr/>
              <a:t>5/14/2013</a:t>
            </a:fld>
            <a:endParaRPr lang="en-US"/>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D618BAD9-F03B-423B-8718-463708E1050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DC7EB033-0A69-48A3-8B9C-10CBD4879844}" type="datetimeFigureOut">
              <a:rPr lang="en-US" smtClean="0"/>
              <a:pPr/>
              <a:t>5/14/2013</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C9E42438-7A55-4583-BAF5-6E149B8768B3}" type="slidenum">
              <a:rPr lang="en-US" smtClean="0"/>
              <a:pPr/>
              <a:t>‹#›</a:t>
            </a:fld>
            <a:endParaRPr lang="en-US"/>
          </a:p>
        </p:txBody>
      </p:sp>
    </p:spTree>
    <p:extLst>
      <p:ext uri="{BB962C8B-B14F-4D97-AF65-F5344CB8AC3E}">
        <p14:creationId xmlns:p14="http://schemas.microsoft.com/office/powerpoint/2010/main" xmlns="" val="3649808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2">
        <a:schemeClr val="bg2"/>
      </p:bgRef>
    </p:bg>
    <p:spTree>
      <p:nvGrpSpPr>
        <p:cNvPr id="1" name=""/>
        <p:cNvGrpSpPr/>
        <p:nvPr/>
      </p:nvGrpSpPr>
      <p:grpSpPr>
        <a:xfrm>
          <a:off x="0" y="0"/>
          <a:ext cx="0" cy="0"/>
          <a:chOff x="0" y="0"/>
          <a:chExt cx="0" cy="0"/>
        </a:xfrm>
      </p:grpSpPr>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6762352-14FA-4301-A8A4-19EB493D68F2}" type="datetimeFigureOut">
              <a:rPr lang="en-US" smtClean="0"/>
              <a:pPr/>
              <a:t>5/14/2013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36D1F1D-802E-466A-A7FD-79A3FBD9B716}"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762352-14FA-4301-A8A4-19EB493D68F2}" type="datetimeFigureOut">
              <a:rPr lang="en-US" smtClean="0"/>
              <a:pPr/>
              <a:t>5/14/2013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6D1F1D-802E-466A-A7FD-79A3FBD9B716}" type="slidenum">
              <a:rPr lang="en-US" smtClean="0"/>
              <a:pPr/>
              <a:t>‹#›</a:t>
            </a:fld>
            <a:endParaRPr lang="en-US"/>
          </a:p>
        </p:txBody>
      </p:sp>
      <p:pic>
        <p:nvPicPr>
          <p:cNvPr id="8" name="Picture 7" descr="ficci new logo.jpg"/>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a:off x="7620000" y="0"/>
            <a:ext cx="1524000" cy="928694"/>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762352-14FA-4301-A8A4-19EB493D68F2}" type="datetimeFigureOut">
              <a:rPr lang="en-US" smtClean="0"/>
              <a:pPr/>
              <a:t>5/14/2013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6D1F1D-802E-466A-A7FD-79A3FBD9B716}" type="slidenum">
              <a:rPr lang="en-US" smtClean="0"/>
              <a:pPr/>
              <a:t>‹#›</a:t>
            </a:fld>
            <a:endParaRPr lang="en-US"/>
          </a:p>
        </p:txBody>
      </p:sp>
      <p:pic>
        <p:nvPicPr>
          <p:cNvPr id="8" name="Picture 7" descr="ficci new logo.jpg"/>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a:off x="7620000" y="0"/>
            <a:ext cx="1524000" cy="928694"/>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762352-14FA-4301-A8A4-19EB493D68F2}" type="datetimeFigureOut">
              <a:rPr lang="en-US" smtClean="0"/>
              <a:pPr/>
              <a:t>5/14/2013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6D1F1D-802E-466A-A7FD-79A3FBD9B716}" type="slidenum">
              <a:rPr lang="en-US" smtClean="0"/>
              <a:pPr/>
              <a:t>‹#›</a:t>
            </a:fld>
            <a:endParaRPr lang="en-US"/>
          </a:p>
        </p:txBody>
      </p:sp>
      <p:pic>
        <p:nvPicPr>
          <p:cNvPr id="7" name="Picture 6" descr="ficci new logo.jpg"/>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a:off x="7620000" y="0"/>
            <a:ext cx="1524000" cy="928694"/>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6762352-14FA-4301-A8A4-19EB493D68F2}" type="datetimeFigureOut">
              <a:rPr lang="en-US" smtClean="0"/>
              <a:pPr/>
              <a:t>5/14/2013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6D1F1D-802E-466A-A7FD-79A3FBD9B716}" type="slidenum">
              <a:rPr lang="en-US" smtClean="0"/>
              <a:pPr/>
              <a:t>‹#›</a:t>
            </a:fld>
            <a:endParaRPr lang="en-US"/>
          </a:p>
        </p:txBody>
      </p:sp>
      <p:pic>
        <p:nvPicPr>
          <p:cNvPr id="9" name="Picture 8" descr="ficci new logo.jpg"/>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a:off x="7620000" y="0"/>
            <a:ext cx="1524000" cy="928694"/>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6762352-14FA-4301-A8A4-19EB493D68F2}" type="datetimeFigureOut">
              <a:rPr lang="en-US" smtClean="0"/>
              <a:pPr/>
              <a:t>5/14/2013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6D1F1D-802E-466A-A7FD-79A3FBD9B716}" type="slidenum">
              <a:rPr lang="en-US" smtClean="0"/>
              <a:pPr/>
              <a:t>‹#›</a:t>
            </a:fld>
            <a:endParaRPr lang="en-US"/>
          </a:p>
        </p:txBody>
      </p:sp>
      <p:pic>
        <p:nvPicPr>
          <p:cNvPr id="9" name="Picture 8" descr="ficci new logo.jpg"/>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a:off x="7620000" y="0"/>
            <a:ext cx="1524000" cy="928694"/>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6762352-14FA-4301-A8A4-19EB493D68F2}" type="datetimeFigureOut">
              <a:rPr lang="en-US" smtClean="0"/>
              <a:pPr/>
              <a:t>5/14/2013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6D1F1D-802E-466A-A7FD-79A3FBD9B716}" type="slidenum">
              <a:rPr lang="en-US" smtClean="0"/>
              <a:pPr/>
              <a:t>‹#›</a:t>
            </a:fld>
            <a:endParaRPr lang="en-US"/>
          </a:p>
        </p:txBody>
      </p:sp>
      <p:pic>
        <p:nvPicPr>
          <p:cNvPr id="11" name="Picture 10" descr="ficci new logo.jpg"/>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a:off x="7620000" y="0"/>
            <a:ext cx="1524000" cy="928694"/>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6762352-14FA-4301-A8A4-19EB493D68F2}" type="datetimeFigureOut">
              <a:rPr lang="en-US" smtClean="0"/>
              <a:pPr/>
              <a:t>5/14/2013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6D1F1D-802E-466A-A7FD-79A3FBD9B716}" type="slidenum">
              <a:rPr lang="en-US" smtClean="0"/>
              <a:pPr/>
              <a:t>‹#›</a:t>
            </a:fld>
            <a:endParaRPr lang="en-US"/>
          </a:p>
        </p:txBody>
      </p:sp>
      <p:pic>
        <p:nvPicPr>
          <p:cNvPr id="7" name="Picture 6" descr="ficci new logo.jpg"/>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a:off x="7620000" y="0"/>
            <a:ext cx="1524000" cy="928694"/>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762352-14FA-4301-A8A4-19EB493D68F2}" type="datetimeFigureOut">
              <a:rPr lang="en-US" smtClean="0"/>
              <a:pPr/>
              <a:t>5/14/2013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6D1F1D-802E-466A-A7FD-79A3FBD9B716}" type="slidenum">
              <a:rPr lang="en-US" smtClean="0"/>
              <a:pPr/>
              <a:t>‹#›</a:t>
            </a:fld>
            <a:endParaRPr lang="en-US"/>
          </a:p>
        </p:txBody>
      </p:sp>
      <p:pic>
        <p:nvPicPr>
          <p:cNvPr id="6" name="Picture 5" descr="ficci new logo.jpg"/>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a:off x="7620000" y="0"/>
            <a:ext cx="1524000" cy="928694"/>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6762352-14FA-4301-A8A4-19EB493D68F2}" type="datetimeFigureOut">
              <a:rPr lang="en-US" smtClean="0"/>
              <a:pPr/>
              <a:t>5/14/2013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6D1F1D-802E-466A-A7FD-79A3FBD9B716}" type="slidenum">
              <a:rPr lang="en-US" smtClean="0"/>
              <a:pPr/>
              <a:t>‹#›</a:t>
            </a:fld>
            <a:endParaRPr lang="en-US"/>
          </a:p>
        </p:txBody>
      </p:sp>
      <p:pic>
        <p:nvPicPr>
          <p:cNvPr id="9" name="Picture 8" descr="ficci new logo.jpg"/>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a:off x="7620000" y="0"/>
            <a:ext cx="1524000" cy="928694"/>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6762352-14FA-4301-A8A4-19EB493D68F2}" type="datetimeFigureOut">
              <a:rPr lang="en-US" smtClean="0"/>
              <a:pPr/>
              <a:t>5/14/2013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36D1F1D-802E-466A-A7FD-79A3FBD9B71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pic>
        <p:nvPicPr>
          <p:cNvPr id="14" name="Picture 13" descr="ficci new logo.jpg"/>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a:off x="7620000" y="0"/>
            <a:ext cx="1524000" cy="928694"/>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6762352-14FA-4301-A8A4-19EB493D68F2}" type="datetimeFigureOut">
              <a:rPr lang="en-US" smtClean="0"/>
              <a:pPr/>
              <a:t>5/14/2013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36D1F1D-802E-466A-A7FD-79A3FBD9B71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2200"/>
            <a:ext cx="7772400" cy="2362200"/>
          </a:xfrm>
        </p:spPr>
        <p:txBody>
          <a:bodyPr>
            <a:normAutofit/>
          </a:bodyPr>
          <a:lstStyle/>
          <a:p>
            <a:pPr algn="ctr"/>
            <a:r>
              <a:rPr lang="en-US" dirty="0" smtClean="0"/>
              <a:t>INTEGRATING M</a:t>
            </a:r>
            <a:r>
              <a:rPr lang="en-US" dirty="0" smtClean="0">
                <a:latin typeface="+mj-lt"/>
              </a:rPr>
              <a:t>SME IN DEFENCE MANUFACTURING GLOBAL VALUE CHAIN</a:t>
            </a:r>
            <a:endParaRPr lang="en-US" dirty="0">
              <a:latin typeface="+mj-lt"/>
            </a:endParaRPr>
          </a:p>
        </p:txBody>
      </p:sp>
      <p:sp>
        <p:nvSpPr>
          <p:cNvPr id="3" name="Subtitle 2"/>
          <p:cNvSpPr>
            <a:spLocks noGrp="1"/>
          </p:cNvSpPr>
          <p:nvPr>
            <p:ph type="subTitle" idx="1"/>
          </p:nvPr>
        </p:nvSpPr>
        <p:spPr>
          <a:xfrm>
            <a:off x="1371600" y="5486400"/>
            <a:ext cx="6400800" cy="685800"/>
          </a:xfrm>
        </p:spPr>
        <p:txBody>
          <a:bodyPr>
            <a:normAutofit/>
          </a:bodyPr>
          <a:lstStyle/>
          <a:p>
            <a:pPr algn="ctr"/>
            <a:r>
              <a:rPr lang="en-US" dirty="0" smtClean="0">
                <a:solidFill>
                  <a:schemeClr val="tx1"/>
                </a:solidFill>
                <a:latin typeface="+mj-lt"/>
              </a:rPr>
              <a:t>14 May, 2013</a:t>
            </a:r>
          </a:p>
          <a:p>
            <a:endParaRPr lang="en-US" dirty="0">
              <a:solidFill>
                <a:schemeClr val="tx1"/>
              </a:solidFill>
              <a:latin typeface="+mj-lt"/>
            </a:endParaRPr>
          </a:p>
        </p:txBody>
      </p:sp>
      <p:pic>
        <p:nvPicPr>
          <p:cNvPr id="4" name="Picture 3" descr="ficci new logo.jpg"/>
          <p:cNvPicPr>
            <a:picLocks noChangeAspect="1"/>
          </p:cNvPicPr>
          <p:nvPr/>
        </p:nvPicPr>
        <p:blipFill>
          <a:blip r:embed="rId2" cstate="print">
            <a:clrChange>
              <a:clrFrom>
                <a:srgbClr val="FFFFFF"/>
              </a:clrFrom>
              <a:clrTo>
                <a:srgbClr val="FFFFFF">
                  <a:alpha val="0"/>
                </a:srgbClr>
              </a:clrTo>
            </a:clrChange>
          </a:blip>
          <a:stretch>
            <a:fillRect/>
          </a:stretch>
        </p:blipFill>
        <p:spPr>
          <a:xfrm>
            <a:off x="3962400" y="990600"/>
            <a:ext cx="1524000" cy="1004894"/>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pPr algn="ctr"/>
            <a:r>
              <a:rPr lang="en-US" dirty="0" smtClean="0"/>
              <a:t>DEFENCE MANUFACTURING</a:t>
            </a:r>
            <a:endParaRPr lang="en-US" dirty="0"/>
          </a:p>
        </p:txBody>
      </p:sp>
      <p:sp>
        <p:nvSpPr>
          <p:cNvPr id="3" name="Content Placeholder 2"/>
          <p:cNvSpPr>
            <a:spLocks noGrp="1"/>
          </p:cNvSpPr>
          <p:nvPr>
            <p:ph idx="1"/>
          </p:nvPr>
        </p:nvSpPr>
        <p:spPr>
          <a:xfrm>
            <a:off x="457200" y="1676400"/>
            <a:ext cx="8686800" cy="5105400"/>
          </a:xfrm>
        </p:spPr>
        <p:txBody>
          <a:bodyPr>
            <a:normAutofit lnSpcReduction="10000"/>
          </a:bodyPr>
          <a:lstStyle/>
          <a:p>
            <a:r>
              <a:rPr lang="en-US" dirty="0" smtClean="0"/>
              <a:t>MSME</a:t>
            </a:r>
          </a:p>
          <a:p>
            <a:pPr lvl="1"/>
            <a:r>
              <a:rPr lang="en-US" dirty="0" smtClean="0"/>
              <a:t>Technocrat driven</a:t>
            </a:r>
          </a:p>
          <a:p>
            <a:pPr lvl="1"/>
            <a:r>
              <a:rPr lang="en-US" dirty="0" smtClean="0"/>
              <a:t>Niche players</a:t>
            </a:r>
          </a:p>
          <a:p>
            <a:pPr lvl="1"/>
            <a:r>
              <a:rPr lang="en-US" dirty="0" smtClean="0"/>
              <a:t>Risk takers – passion driven</a:t>
            </a:r>
          </a:p>
          <a:p>
            <a:pPr lvl="1"/>
            <a:r>
              <a:rPr lang="en-US" dirty="0" smtClean="0"/>
              <a:t>Globally, health of this sector defines the “State of the Industry</a:t>
            </a:r>
            <a:r>
              <a:rPr lang="en-US" dirty="0" smtClean="0"/>
              <a:t>”</a:t>
            </a:r>
          </a:p>
          <a:p>
            <a:pPr lvl="1">
              <a:buNone/>
            </a:pPr>
            <a:endParaRPr lang="en-US" dirty="0" smtClean="0"/>
          </a:p>
          <a:p>
            <a:r>
              <a:rPr lang="en-US" dirty="0" smtClean="0"/>
              <a:t>Defence Manufacturing</a:t>
            </a:r>
          </a:p>
          <a:p>
            <a:pPr lvl="1"/>
            <a:r>
              <a:rPr lang="en-US" dirty="0" smtClean="0"/>
              <a:t>Infrastructure: support provided in Offset policy</a:t>
            </a:r>
            <a:endParaRPr lang="en-US" dirty="0" smtClean="0"/>
          </a:p>
          <a:p>
            <a:pPr lvl="1"/>
            <a:r>
              <a:rPr lang="en-US" dirty="0" smtClean="0"/>
              <a:t>Technology: State owned/controlled</a:t>
            </a:r>
          </a:p>
          <a:p>
            <a:pPr lvl="1"/>
            <a:r>
              <a:rPr lang="en-US" dirty="0" smtClean="0"/>
              <a:t>Methods &amp; Processes: Hand holding</a:t>
            </a:r>
          </a:p>
          <a:p>
            <a:pPr lvl="1"/>
            <a:r>
              <a:rPr lang="en-US" dirty="0" smtClean="0"/>
              <a:t>Quality Standards: established players have developed</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pPr algn="ctr"/>
            <a:r>
              <a:rPr lang="en-US" dirty="0" smtClean="0"/>
              <a:t>DEFENCE GLOBAL </a:t>
            </a:r>
            <a:r>
              <a:rPr lang="en-US" dirty="0" smtClean="0"/>
              <a:t>SUPPLY CHAIN</a:t>
            </a:r>
            <a:endParaRPr lang="en-US" dirty="0"/>
          </a:p>
        </p:txBody>
      </p:sp>
      <p:sp>
        <p:nvSpPr>
          <p:cNvPr id="3" name="Content Placeholder 2"/>
          <p:cNvSpPr>
            <a:spLocks noGrp="1"/>
          </p:cNvSpPr>
          <p:nvPr>
            <p:ph idx="1"/>
          </p:nvPr>
        </p:nvSpPr>
        <p:spPr>
          <a:xfrm>
            <a:off x="457200" y="1828800"/>
            <a:ext cx="8229600" cy="4693920"/>
          </a:xfrm>
        </p:spPr>
        <p:txBody>
          <a:bodyPr>
            <a:normAutofit lnSpcReduction="10000"/>
          </a:bodyPr>
          <a:lstStyle/>
          <a:p>
            <a:r>
              <a:rPr lang="en-US" dirty="0" smtClean="0"/>
              <a:t>Foreign Prime</a:t>
            </a:r>
          </a:p>
          <a:p>
            <a:pPr lvl="1"/>
            <a:r>
              <a:rPr lang="en-US" dirty="0" smtClean="0"/>
              <a:t>Has enough suppliers</a:t>
            </a:r>
          </a:p>
          <a:p>
            <a:pPr lvl="1"/>
            <a:r>
              <a:rPr lang="en-US" dirty="0" smtClean="0"/>
              <a:t>Qualifying is a headache</a:t>
            </a:r>
          </a:p>
          <a:p>
            <a:pPr lvl="1"/>
            <a:r>
              <a:rPr lang="en-US" dirty="0" smtClean="0"/>
              <a:t>Involves cost &amp; efforts</a:t>
            </a:r>
          </a:p>
          <a:p>
            <a:pPr lvl="1"/>
            <a:r>
              <a:rPr lang="en-US" dirty="0" smtClean="0"/>
              <a:t>Job loss is a major </a:t>
            </a:r>
            <a:r>
              <a:rPr lang="en-US" dirty="0" smtClean="0"/>
              <a:t>issue</a:t>
            </a:r>
          </a:p>
          <a:p>
            <a:pPr lvl="1">
              <a:buNone/>
            </a:pPr>
            <a:endParaRPr lang="en-US" dirty="0" smtClean="0"/>
          </a:p>
          <a:p>
            <a:r>
              <a:rPr lang="en-US" dirty="0" smtClean="0"/>
              <a:t>Buyer Power leveraging</a:t>
            </a:r>
          </a:p>
          <a:p>
            <a:pPr lvl="1"/>
            <a:r>
              <a:rPr lang="en-US" dirty="0" smtClean="0"/>
              <a:t>Offset</a:t>
            </a:r>
          </a:p>
          <a:p>
            <a:pPr lvl="1"/>
            <a:r>
              <a:rPr lang="en-US" dirty="0" smtClean="0"/>
              <a:t>Minimum Indigenous content</a:t>
            </a:r>
          </a:p>
          <a:p>
            <a:pPr lvl="1"/>
            <a:r>
              <a:rPr lang="en-US" dirty="0" smtClean="0"/>
              <a:t>Maintenance TOT</a:t>
            </a:r>
          </a:p>
          <a:p>
            <a:pPr lvl="1"/>
            <a:r>
              <a:rPr lang="en-US" dirty="0" smtClean="0"/>
              <a:t>Indigenous Manufacturing – Buy &amp; Make</a:t>
            </a:r>
          </a:p>
          <a:p>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pPr algn="ctr"/>
            <a:r>
              <a:rPr lang="en-US" dirty="0" smtClean="0"/>
              <a:t>MSME INTEGRATION </a:t>
            </a:r>
            <a:endParaRPr lang="en-US" dirty="0"/>
          </a:p>
        </p:txBody>
      </p:sp>
      <p:sp>
        <p:nvSpPr>
          <p:cNvPr id="3" name="Content Placeholder 2"/>
          <p:cNvSpPr>
            <a:spLocks noGrp="1"/>
          </p:cNvSpPr>
          <p:nvPr>
            <p:ph idx="1"/>
          </p:nvPr>
        </p:nvSpPr>
        <p:spPr>
          <a:xfrm>
            <a:off x="457200" y="1676400"/>
            <a:ext cx="8458200" cy="5181600"/>
          </a:xfrm>
        </p:spPr>
        <p:txBody>
          <a:bodyPr>
            <a:normAutofit fontScale="85000" lnSpcReduction="20000"/>
          </a:bodyPr>
          <a:lstStyle/>
          <a:p>
            <a:pPr>
              <a:buNone/>
            </a:pPr>
            <a:r>
              <a:rPr lang="en-US" b="1" i="1" dirty="0" smtClean="0"/>
              <a:t>ORDERS</a:t>
            </a:r>
            <a:r>
              <a:rPr lang="en-US" i="1" dirty="0" smtClean="0"/>
              <a:t> are required to make the sector stable – </a:t>
            </a:r>
            <a:r>
              <a:rPr lang="en-US" b="1" i="1" dirty="0" smtClean="0"/>
              <a:t>financially</a:t>
            </a:r>
          </a:p>
          <a:p>
            <a:pPr>
              <a:buNone/>
            </a:pPr>
            <a:endParaRPr lang="en-US" b="1" i="1" dirty="0" smtClean="0"/>
          </a:p>
          <a:p>
            <a:pPr lvl="1">
              <a:buFont typeface="Wingdings" pitchFamily="2" charset="2"/>
              <a:buChar char="Ø"/>
            </a:pPr>
            <a:r>
              <a:rPr lang="en-US" b="1" dirty="0" smtClean="0"/>
              <a:t>“OFFSET</a:t>
            </a:r>
            <a:r>
              <a:rPr lang="en-US" dirty="0" smtClean="0"/>
              <a:t>” policy provides 1.5x for the sector. For this to be a success we request </a:t>
            </a:r>
            <a:r>
              <a:rPr lang="en-US" dirty="0" smtClean="0"/>
              <a:t>that:</a:t>
            </a:r>
            <a:endParaRPr lang="en-US" dirty="0" smtClean="0"/>
          </a:p>
          <a:p>
            <a:pPr lvl="2">
              <a:buFont typeface="Wingdings" pitchFamily="2" charset="2"/>
              <a:buChar char="§"/>
            </a:pPr>
            <a:r>
              <a:rPr lang="en-US" dirty="0" smtClean="0"/>
              <a:t>30% </a:t>
            </a:r>
            <a:r>
              <a:rPr lang="en-US" dirty="0" smtClean="0"/>
              <a:t>of the Offset obligation be reserved for </a:t>
            </a:r>
            <a:r>
              <a:rPr lang="en-US" dirty="0" smtClean="0"/>
              <a:t>the sector</a:t>
            </a:r>
          </a:p>
          <a:p>
            <a:pPr lvl="2" algn="just">
              <a:buFont typeface="Wingdings" pitchFamily="2" charset="2"/>
              <a:buChar char="§"/>
            </a:pPr>
            <a:r>
              <a:rPr lang="en-US" sz="2400" dirty="0" smtClean="0"/>
              <a:t>OEMs should be allowed to add Defence Licensee MSMEs in their existing list of </a:t>
            </a:r>
            <a:r>
              <a:rPr lang="en-US" sz="2400" dirty="0" smtClean="0"/>
              <a:t>Indian Offset Partners (IOP)</a:t>
            </a:r>
          </a:p>
          <a:p>
            <a:pPr lvl="2" algn="just">
              <a:buNone/>
            </a:pPr>
            <a:endParaRPr lang="en-US" sz="2400" dirty="0" smtClean="0"/>
          </a:p>
          <a:p>
            <a:pPr lvl="1">
              <a:buFont typeface="Wingdings" pitchFamily="2" charset="2"/>
              <a:buChar char="Ø"/>
            </a:pPr>
            <a:r>
              <a:rPr lang="en-US" b="1" dirty="0" smtClean="0"/>
              <a:t>“</a:t>
            </a:r>
            <a:r>
              <a:rPr lang="en-US" b="1" dirty="0" smtClean="0"/>
              <a:t>MAKE” &amp; “BUY &amp; MAKE”</a:t>
            </a:r>
          </a:p>
          <a:p>
            <a:pPr lvl="2">
              <a:buFont typeface="Wingdings" pitchFamily="2" charset="2"/>
              <a:buChar char="§"/>
            </a:pPr>
            <a:r>
              <a:rPr lang="en-US" dirty="0" smtClean="0"/>
              <a:t>Participation as consortium member in ‘Make’ programs</a:t>
            </a:r>
          </a:p>
          <a:p>
            <a:pPr lvl="2">
              <a:buFont typeface="Wingdings" pitchFamily="2" charset="2"/>
              <a:buChar char="§"/>
            </a:pPr>
            <a:r>
              <a:rPr lang="en-US" dirty="0" smtClean="0"/>
              <a:t>‘Min 20% or 1/3</a:t>
            </a:r>
            <a:r>
              <a:rPr lang="en-US" baseline="30000" dirty="0" smtClean="0"/>
              <a:t>rd</a:t>
            </a:r>
            <a:r>
              <a:rPr lang="en-US" dirty="0" smtClean="0"/>
              <a:t> of the indigenous content to be procured from MSME sector  </a:t>
            </a:r>
          </a:p>
          <a:p>
            <a:pPr lvl="2">
              <a:buFont typeface="Wingdings" pitchFamily="2" charset="2"/>
              <a:buChar char="§"/>
            </a:pPr>
            <a:r>
              <a:rPr lang="en-US" dirty="0" smtClean="0"/>
              <a:t>Eligibility’ criterion in technology oriented ‘Make’ programs to be conducive for the sector participation</a:t>
            </a:r>
          </a:p>
          <a:p>
            <a:pPr lvl="2">
              <a:buFont typeface="Wingdings" pitchFamily="2" charset="2"/>
              <a:buChar char="§"/>
            </a:pPr>
            <a:r>
              <a:rPr lang="en-US" dirty="0" smtClean="0"/>
              <a:t>Evaluation matrix to provide ‘bonus points’ for procurement from MSME sector beyond the minimum </a:t>
            </a:r>
            <a:r>
              <a:rPr lang="en-US" dirty="0" smtClean="0"/>
              <a:t>percentage</a:t>
            </a:r>
          </a:p>
          <a:p>
            <a:pPr lvl="2">
              <a:buFont typeface="Wingdings" pitchFamily="2" charset="2"/>
              <a:buChar char="§"/>
            </a:pPr>
            <a:r>
              <a:rPr lang="en-US" dirty="0" smtClean="0"/>
              <a:t>Import duty concessions , taxes &amp;duties benefits,..to be passed on to MSME units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lstStyle/>
          <a:p>
            <a:pPr algn="ctr"/>
            <a:r>
              <a:rPr lang="en-US" dirty="0" smtClean="0"/>
              <a:t>MSME INTEGRATION … cont’d</a:t>
            </a:r>
            <a:endParaRPr lang="en-US" dirty="0"/>
          </a:p>
        </p:txBody>
      </p:sp>
      <p:sp>
        <p:nvSpPr>
          <p:cNvPr id="3" name="Content Placeholder 2"/>
          <p:cNvSpPr>
            <a:spLocks noGrp="1"/>
          </p:cNvSpPr>
          <p:nvPr>
            <p:ph idx="1"/>
          </p:nvPr>
        </p:nvSpPr>
        <p:spPr>
          <a:xfrm>
            <a:off x="457200" y="1752600"/>
            <a:ext cx="8686800" cy="5105400"/>
          </a:xfrm>
        </p:spPr>
        <p:txBody>
          <a:bodyPr>
            <a:normAutofit lnSpcReduction="10000"/>
          </a:bodyPr>
          <a:lstStyle/>
          <a:p>
            <a:pPr lvl="1">
              <a:buFont typeface="Wingdings" pitchFamily="2" charset="2"/>
              <a:buChar char="Ø"/>
            </a:pPr>
            <a:r>
              <a:rPr lang="en-US" dirty="0" smtClean="0"/>
              <a:t>“</a:t>
            </a:r>
            <a:r>
              <a:rPr lang="en-US" b="1" dirty="0" smtClean="0"/>
              <a:t>COST OF FUND”</a:t>
            </a:r>
          </a:p>
          <a:p>
            <a:pPr lvl="2">
              <a:buFont typeface="Wingdings" pitchFamily="2" charset="2"/>
              <a:buChar char="§"/>
            </a:pPr>
            <a:r>
              <a:rPr lang="en-US" dirty="0" smtClean="0"/>
              <a:t>Low cost bank finance for working </a:t>
            </a:r>
            <a:r>
              <a:rPr lang="en-US" dirty="0" smtClean="0"/>
              <a:t>capital: Fund &amp; Non-Fund</a:t>
            </a:r>
            <a:endParaRPr lang="en-US" dirty="0" smtClean="0"/>
          </a:p>
          <a:p>
            <a:pPr lvl="2">
              <a:buFont typeface="Wingdings" pitchFamily="2" charset="2"/>
              <a:buChar char="§"/>
            </a:pPr>
            <a:r>
              <a:rPr lang="en-US" dirty="0" smtClean="0"/>
              <a:t>Non fund costs are prohibitive: Exp: a Rs.3 cr Bank Guarantee for 3 years would make the MSME unit out of pocket by Rs 54.27L &amp; the overall cost is Rs.61.27L – in </a:t>
            </a:r>
            <a:r>
              <a:rPr lang="en-US" dirty="0" smtClean="0"/>
              <a:t>comparison, </a:t>
            </a:r>
            <a:r>
              <a:rPr lang="en-US" dirty="0" smtClean="0"/>
              <a:t>this is negligible for a large Corporate. </a:t>
            </a:r>
            <a:r>
              <a:rPr lang="en-US" b="1" dirty="0" smtClean="0"/>
              <a:t>We request that this be reduced to a tenth</a:t>
            </a:r>
            <a:r>
              <a:rPr lang="en-US" dirty="0" smtClean="0"/>
              <a:t>.</a:t>
            </a:r>
          </a:p>
          <a:p>
            <a:pPr lvl="2">
              <a:buFont typeface="Wingdings" pitchFamily="2" charset="2"/>
              <a:buChar char="§"/>
            </a:pPr>
            <a:r>
              <a:rPr lang="en-US" dirty="0" smtClean="0"/>
              <a:t>Exchange Rate Variation (ERV) to be allowed</a:t>
            </a:r>
            <a:r>
              <a:rPr lang="en-US" dirty="0" smtClean="0"/>
              <a:t> </a:t>
            </a:r>
            <a:endParaRPr lang="en-US" dirty="0" smtClean="0"/>
          </a:p>
          <a:p>
            <a:pPr lvl="2">
              <a:buFont typeface="Wingdings" pitchFamily="2" charset="2"/>
              <a:buChar char="§"/>
            </a:pPr>
            <a:r>
              <a:rPr lang="en-US" dirty="0" smtClean="0"/>
              <a:t>Technology Development Fund (TDF) </a:t>
            </a:r>
            <a:r>
              <a:rPr lang="en-US" dirty="0" smtClean="0"/>
              <a:t>be activated: MSME Unit is able to receive an aid-in-grant of Rs. 5 cr under ‘Make’ programs. The IP should remain with the MSME Unit</a:t>
            </a:r>
            <a:r>
              <a:rPr lang="en-US" dirty="0" smtClean="0"/>
              <a:t>.</a:t>
            </a:r>
          </a:p>
          <a:p>
            <a:pPr lvl="2">
              <a:buNone/>
            </a:pPr>
            <a:endParaRPr lang="en-US" dirty="0" smtClean="0"/>
          </a:p>
          <a:p>
            <a:pPr lvl="1">
              <a:buFont typeface="Wingdings" pitchFamily="2" charset="2"/>
              <a:buChar char="Ø"/>
            </a:pPr>
            <a:r>
              <a:rPr lang="en-US" b="1" dirty="0" smtClean="0"/>
              <a:t>RISK SHARING FOR DEVELOPMENT CONTRACT</a:t>
            </a:r>
          </a:p>
          <a:p>
            <a:pPr lvl="2">
              <a:buFont typeface="Wingdings" pitchFamily="2" charset="2"/>
              <a:buChar char="§"/>
            </a:pPr>
            <a:r>
              <a:rPr lang="en-US" dirty="0" smtClean="0"/>
              <a:t>Institutional mechanism to accommodate failures. Suggest a 80:20 risk sharing formula as applicable under ‘Make’ program</a:t>
            </a:r>
            <a:endParaRPr lang="en-US" dirty="0" smtClean="0"/>
          </a:p>
          <a:p>
            <a:pPr lvl="2">
              <a:buFont typeface="Wingdings" pitchFamily="2" charset="2"/>
              <a:buChar char="§"/>
            </a:pPr>
            <a:endParaRPr lang="en-US" b="1"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lstStyle/>
          <a:p>
            <a:pPr algn="ctr"/>
            <a:r>
              <a:rPr lang="en-US" dirty="0" smtClean="0"/>
              <a:t>MSME INTEGRATION … cont’d</a:t>
            </a:r>
            <a:endParaRPr lang="en-US" dirty="0"/>
          </a:p>
        </p:txBody>
      </p:sp>
      <p:sp>
        <p:nvSpPr>
          <p:cNvPr id="3" name="Content Placeholder 2"/>
          <p:cNvSpPr>
            <a:spLocks noGrp="1"/>
          </p:cNvSpPr>
          <p:nvPr>
            <p:ph idx="1"/>
          </p:nvPr>
        </p:nvSpPr>
        <p:spPr>
          <a:xfrm>
            <a:off x="457200" y="1935480"/>
            <a:ext cx="8382000" cy="4922520"/>
          </a:xfrm>
        </p:spPr>
        <p:txBody>
          <a:bodyPr>
            <a:normAutofit/>
          </a:bodyPr>
          <a:lstStyle/>
          <a:p>
            <a:pPr lvl="1">
              <a:buFont typeface="Wingdings" pitchFamily="2" charset="2"/>
              <a:buChar char="Ø"/>
            </a:pPr>
            <a:r>
              <a:rPr lang="en-US" b="1" dirty="0" smtClean="0"/>
              <a:t>EXPORT: </a:t>
            </a:r>
            <a:r>
              <a:rPr lang="en-US" dirty="0" smtClean="0"/>
              <a:t>Units are facing serious operational problems due to requirement of NOC by the Customs and MoD insisting on ‘End Use Certificate’ duly signed by the Govt of the Importing Country. It is requested that:</a:t>
            </a:r>
          </a:p>
          <a:p>
            <a:pPr lvl="2">
              <a:buFont typeface="Wingdings" pitchFamily="2" charset="2"/>
              <a:buChar char="§"/>
            </a:pPr>
            <a:r>
              <a:rPr lang="en-US" dirty="0" smtClean="0"/>
              <a:t>There is a need to differentiate between platforms /Fully Built Units </a:t>
            </a:r>
            <a:r>
              <a:rPr lang="en-US" dirty="0" smtClean="0"/>
              <a:t> </a:t>
            </a:r>
            <a:r>
              <a:rPr lang="en-US" dirty="0" err="1" smtClean="0"/>
              <a:t>vis</a:t>
            </a:r>
            <a:r>
              <a:rPr lang="en-US" dirty="0" smtClean="0"/>
              <a:t> </a:t>
            </a:r>
            <a:r>
              <a:rPr lang="en-US" dirty="0" smtClean="0"/>
              <a:t>a </a:t>
            </a:r>
            <a:r>
              <a:rPr lang="en-US" dirty="0" err="1" smtClean="0"/>
              <a:t>vis</a:t>
            </a:r>
            <a:r>
              <a:rPr lang="en-US" dirty="0" smtClean="0"/>
              <a:t> </a:t>
            </a:r>
            <a:r>
              <a:rPr lang="en-US" dirty="0" smtClean="0"/>
              <a:t> components </a:t>
            </a:r>
            <a:r>
              <a:rPr lang="en-US" dirty="0" smtClean="0"/>
              <a:t>/ sub-assembly</a:t>
            </a:r>
            <a:endParaRPr lang="en-US" sz="2700" dirty="0" smtClean="0"/>
          </a:p>
          <a:p>
            <a:pPr lvl="2">
              <a:buFont typeface="Wingdings" pitchFamily="2" charset="2"/>
              <a:buChar char="§"/>
            </a:pPr>
            <a:r>
              <a:rPr lang="en-US" dirty="0" smtClean="0"/>
              <a:t>Strategic </a:t>
            </a:r>
            <a:r>
              <a:rPr lang="en-US" dirty="0" err="1" smtClean="0"/>
              <a:t>vs</a:t>
            </a:r>
            <a:r>
              <a:rPr lang="en-US" dirty="0" smtClean="0"/>
              <a:t> Non Strategic parts that are banned / covered under any list / international agreement. </a:t>
            </a:r>
            <a:endParaRPr lang="en-US" sz="2700" dirty="0" smtClean="0"/>
          </a:p>
          <a:p>
            <a:pPr lvl="2">
              <a:buFont typeface="Wingdings" pitchFamily="2" charset="2"/>
              <a:buChar char="§"/>
            </a:pPr>
            <a:r>
              <a:rPr lang="en-US" dirty="0" smtClean="0"/>
              <a:t>Limit the requirement of NOC only if parts are for the above category</a:t>
            </a:r>
            <a:endParaRPr lang="en-US" sz="2700" dirty="0" smtClean="0"/>
          </a:p>
          <a:p>
            <a:pPr lvl="2">
              <a:buFont typeface="Wingdings" pitchFamily="2" charset="2"/>
              <a:buChar char="§"/>
            </a:pPr>
            <a:r>
              <a:rPr lang="en-US" dirty="0" smtClean="0"/>
              <a:t>If the item under export does not cover the above then the purchaser should provide a EUC, as was the case in the past, and this should be acceptable to the authorities concerned.  </a:t>
            </a:r>
            <a:endParaRPr lang="en-US" sz="2700" dirty="0" smtClean="0"/>
          </a:p>
          <a:p>
            <a:pPr lvl="2">
              <a:buFont typeface="Wingdings" pitchFamily="2" charset="2"/>
              <a:buChar char="§"/>
            </a:pPr>
            <a:endParaRPr lang="en-US" b="1"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35480"/>
            <a:ext cx="8229600" cy="3169920"/>
          </a:xfrm>
        </p:spPr>
        <p:txBody>
          <a:bodyPr/>
          <a:lstStyle/>
          <a:p>
            <a:pPr>
              <a:buNone/>
            </a:pPr>
            <a:endParaRPr lang="en-US" dirty="0" smtClean="0">
              <a:latin typeface="+mj-lt"/>
            </a:endParaRPr>
          </a:p>
          <a:p>
            <a:pPr>
              <a:buNone/>
            </a:pPr>
            <a:endParaRPr lang="en-US" dirty="0" smtClean="0">
              <a:latin typeface="+mj-lt"/>
            </a:endParaRPr>
          </a:p>
          <a:p>
            <a:pPr algn="ctr">
              <a:buNone/>
            </a:pPr>
            <a:r>
              <a:rPr lang="en-US" sz="4400" b="1" dirty="0" smtClean="0">
                <a:latin typeface="+mj-lt"/>
                <a:ea typeface="Batang" pitchFamily="18" charset="-127"/>
              </a:rPr>
              <a:t>THANK YOU</a:t>
            </a:r>
            <a:endParaRPr lang="en-US" sz="4400" b="1" dirty="0">
              <a:latin typeface="+mj-lt"/>
              <a:ea typeface="Batang" pitchFamily="18" charset="-127"/>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1512</TotalTime>
  <Words>524</Words>
  <Application>Microsoft Office PowerPoint</Application>
  <PresentationFormat>On-screen Show (4:3)</PresentationFormat>
  <Paragraphs>57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INTEGRATING MSME IN DEFENCE MANUFACTURING GLOBAL VALUE CHAIN</vt:lpstr>
      <vt:lpstr>DEFENCE MANUFACTURING</vt:lpstr>
      <vt:lpstr>DEFENCE GLOBAL SUPPLY CHAIN</vt:lpstr>
      <vt:lpstr>MSME INTEGRATION </vt:lpstr>
      <vt:lpstr>MSME INTEGRATION … cont’d</vt:lpstr>
      <vt:lpstr>MSME INTEGRATION … cont’d</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 SME SUBMMIT</dc:title>
  <dc:creator>admin</dc:creator>
  <cp:lastModifiedBy>admin</cp:lastModifiedBy>
  <cp:revision>200</cp:revision>
  <dcterms:created xsi:type="dcterms:W3CDTF">2010-10-27T08:42:43Z</dcterms:created>
  <dcterms:modified xsi:type="dcterms:W3CDTF">2013-05-14T07:03:44Z</dcterms:modified>
</cp:coreProperties>
</file>